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21377-5973-4CD4-BFEE-578CDCD68592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CC90A-A3D0-47E9-9C49-C5C88507D2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1956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1CC90A-A3D0-47E9-9C49-C5C88507D2E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113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A33-3FE4-416F-8CD5-1A2A326D2AA7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416-D995-4DA0-AB43-E7877CFD6C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124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A33-3FE4-416F-8CD5-1A2A326D2AA7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416-D995-4DA0-AB43-E7877CFD6C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646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A33-3FE4-416F-8CD5-1A2A326D2AA7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416-D995-4DA0-AB43-E7877CFD6C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67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A33-3FE4-416F-8CD5-1A2A326D2AA7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416-D995-4DA0-AB43-E7877CFD6C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12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A33-3FE4-416F-8CD5-1A2A326D2AA7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416-D995-4DA0-AB43-E7877CFD6C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49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A33-3FE4-416F-8CD5-1A2A326D2AA7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416-D995-4DA0-AB43-E7877CFD6C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901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A33-3FE4-416F-8CD5-1A2A326D2AA7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416-D995-4DA0-AB43-E7877CFD6C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94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A33-3FE4-416F-8CD5-1A2A326D2AA7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416-D995-4DA0-AB43-E7877CFD6C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5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A33-3FE4-416F-8CD5-1A2A326D2AA7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416-D995-4DA0-AB43-E7877CFD6C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01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A33-3FE4-416F-8CD5-1A2A326D2AA7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416-D995-4DA0-AB43-E7877CFD6C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298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A33-3FE4-416F-8CD5-1A2A326D2AA7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416-D995-4DA0-AB43-E7877CFD6C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854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37A33-3FE4-416F-8CD5-1A2A326D2AA7}" type="datetimeFigureOut">
              <a:rPr lang="tr-TR" smtClean="0"/>
              <a:t>20.05.2024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4A416-D995-4DA0-AB43-E7877CFD6C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37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HUMICAP®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2641848"/>
          </a:xfrm>
        </p:spPr>
        <p:txBody>
          <a:bodyPr>
            <a:normAutofit/>
          </a:bodyPr>
          <a:lstStyle/>
          <a:p>
            <a:r>
              <a:rPr lang="tr-TR" i="1" dirty="0" err="1"/>
              <a:t>Pirojenik</a:t>
            </a:r>
            <a:r>
              <a:rPr lang="tr-TR" i="1" dirty="0"/>
              <a:t> içerikli </a:t>
            </a:r>
            <a:r>
              <a:rPr lang="tr-TR" b="1" i="1" dirty="0"/>
              <a:t>(PCM ‘</a:t>
            </a:r>
            <a:r>
              <a:rPr lang="tr-TR" b="1" i="1" dirty="0" err="1"/>
              <a:t>ler</a:t>
            </a:r>
            <a:r>
              <a:rPr lang="tr-TR" b="1" i="1" dirty="0"/>
              <a:t>)</a:t>
            </a:r>
            <a:r>
              <a:rPr lang="tr-TR" i="1" dirty="0"/>
              <a:t> ve Amfoterik moleküllü </a:t>
            </a:r>
            <a:r>
              <a:rPr lang="tr-TR" i="1"/>
              <a:t>Aktif Karbon</a:t>
            </a:r>
            <a:endParaRPr lang="tr-TR" dirty="0"/>
          </a:p>
          <a:p>
            <a:r>
              <a:rPr lang="tr-TR" b="1" i="1" dirty="0"/>
              <a:t> </a:t>
            </a:r>
            <a:endParaRPr lang="tr-TR" dirty="0"/>
          </a:p>
          <a:p>
            <a:endParaRPr lang="tr-TR" dirty="0"/>
          </a:p>
        </p:txBody>
      </p:sp>
      <p:pic>
        <p:nvPicPr>
          <p:cNvPr id="1026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0" y="0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7277100" y="5301208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749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DURVET İLAÇ 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184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5400" dirty="0"/>
              <a:t>     </a:t>
            </a:r>
            <a:r>
              <a:rPr lang="tr-TR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İlginiz için TEŞEKKÜRLER</a:t>
            </a:r>
            <a:r>
              <a:rPr lang="tr-TR" sz="5400" dirty="0"/>
              <a:t>...</a:t>
            </a:r>
          </a:p>
          <a:p>
            <a:pPr marL="0" indent="0">
              <a:buNone/>
            </a:pPr>
            <a:endParaRPr lang="tr-TR" sz="5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628800"/>
            <a:ext cx="2088232" cy="33123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Ender\Pictures\durvet resi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2624905" cy="20256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98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HUMICAP®</a:t>
            </a:r>
            <a:br>
              <a:rPr lang="tr-TR" dirty="0"/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i="1" dirty="0" err="1"/>
              <a:t>Humicap,biyoteknolojik</a:t>
            </a:r>
            <a:r>
              <a:rPr lang="tr-TR" i="1" dirty="0"/>
              <a:t> ve spesifik bir üründür.</a:t>
            </a:r>
          </a:p>
          <a:p>
            <a:r>
              <a:rPr lang="tr-TR" i="1" dirty="0" err="1"/>
              <a:t>Fenolik</a:t>
            </a:r>
            <a:r>
              <a:rPr lang="tr-TR" i="1" dirty="0"/>
              <a:t> </a:t>
            </a:r>
            <a:r>
              <a:rPr lang="tr-TR" i="1" dirty="0" err="1"/>
              <a:t>bileşikler,zengin</a:t>
            </a:r>
            <a:r>
              <a:rPr lang="tr-TR" i="1" dirty="0"/>
              <a:t> mineraller ve elektrolitler içermektedir.</a:t>
            </a:r>
          </a:p>
          <a:p>
            <a:r>
              <a:rPr lang="tr-TR" i="1" dirty="0" err="1"/>
              <a:t>Kolloidal</a:t>
            </a:r>
            <a:r>
              <a:rPr lang="tr-TR" i="1" dirty="0"/>
              <a:t> bir yapıdadır.</a:t>
            </a:r>
          </a:p>
          <a:p>
            <a:r>
              <a:rPr lang="tr-TR" i="1" dirty="0"/>
              <a:t>Düzenli kullanıldığında barsak </a:t>
            </a:r>
            <a:r>
              <a:rPr lang="tr-TR" i="1" dirty="0" err="1"/>
              <a:t>epitel</a:t>
            </a:r>
            <a:r>
              <a:rPr lang="tr-TR" i="1" dirty="0"/>
              <a:t> doku üzerinde seçici geçirgen bir </a:t>
            </a:r>
            <a:r>
              <a:rPr lang="tr-TR" b="1" u="sng" dirty="0" err="1">
                <a:solidFill>
                  <a:srgbClr val="FF0000"/>
                </a:solidFill>
              </a:rPr>
              <a:t>Biyofilm</a:t>
            </a:r>
            <a:r>
              <a:rPr lang="tr-TR" b="1" u="sng" dirty="0">
                <a:solidFill>
                  <a:srgbClr val="FF0000"/>
                </a:solidFill>
              </a:rPr>
              <a:t> Tabakası </a:t>
            </a:r>
            <a:r>
              <a:rPr lang="tr-TR" i="1" dirty="0"/>
              <a:t>oluşturur.</a:t>
            </a:r>
          </a:p>
          <a:p>
            <a:r>
              <a:rPr lang="tr-TR" i="1" dirty="0" err="1"/>
              <a:t>Pirojenik</a:t>
            </a:r>
            <a:r>
              <a:rPr lang="tr-TR" i="1" dirty="0"/>
              <a:t> Karbon içeriği sayesinde patojenlerin bağırsak </a:t>
            </a:r>
            <a:r>
              <a:rPr lang="tr-TR" i="1" dirty="0" err="1"/>
              <a:t>epitel</a:t>
            </a:r>
            <a:r>
              <a:rPr lang="tr-TR" i="1" dirty="0"/>
              <a:t> dokusuna ulaşmasına engel olur. </a:t>
            </a:r>
          </a:p>
          <a:p>
            <a:r>
              <a:rPr lang="tr-TR" i="1" dirty="0" err="1"/>
              <a:t>Virusların</a:t>
            </a:r>
            <a:r>
              <a:rPr lang="tr-TR" i="1" dirty="0"/>
              <a:t> ve bakterilerin bağırsak hücre duvarına tutunmasını güçleştirir.</a:t>
            </a:r>
          </a:p>
          <a:p>
            <a:endParaRPr lang="tr-TR" i="1" dirty="0"/>
          </a:p>
          <a:p>
            <a:endParaRPr lang="tr-TR" dirty="0"/>
          </a:p>
        </p:txBody>
      </p:sp>
      <p:pic>
        <p:nvPicPr>
          <p:cNvPr id="4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0" y="0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7273716" y="5445224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514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HUMICAP®</a:t>
            </a:r>
            <a:br>
              <a:rPr lang="tr-TR" dirty="0"/>
            </a:br>
            <a:endParaRPr lang="tr-TR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i="1" dirty="0"/>
              <a:t>Yararlı </a:t>
            </a:r>
            <a:r>
              <a:rPr lang="tr-TR" i="1" dirty="0" err="1"/>
              <a:t>bakterlerin</a:t>
            </a:r>
            <a:r>
              <a:rPr lang="tr-TR" i="1" dirty="0"/>
              <a:t> ve besinlerin geçişine olanak tanır.</a:t>
            </a:r>
          </a:p>
          <a:p>
            <a:r>
              <a:rPr lang="tr-TR" i="1" dirty="0"/>
              <a:t>Zengin mineral içeriği sayesinde özellikle büyüme çağındaki hayvanların kas ve kemik gelişimine önemli bir katlı sağlar.</a:t>
            </a:r>
          </a:p>
          <a:p>
            <a:r>
              <a:rPr lang="tr-TR" i="1" dirty="0"/>
              <a:t>Elektrolit içeriğinden dolayı da </a:t>
            </a:r>
            <a:r>
              <a:rPr lang="tr-TR" i="1" dirty="0" err="1"/>
              <a:t>antidiaretik</a:t>
            </a:r>
            <a:r>
              <a:rPr lang="tr-TR" i="1" dirty="0"/>
              <a:t> etki yapar.</a:t>
            </a:r>
          </a:p>
          <a:p>
            <a:r>
              <a:rPr lang="tr-TR" b="1" dirty="0">
                <a:solidFill>
                  <a:srgbClr val="FF0000"/>
                </a:solidFill>
              </a:rPr>
              <a:t>HUMICAP®</a:t>
            </a:r>
            <a:r>
              <a:rPr lang="tr-TR" i="1" dirty="0"/>
              <a:t> küf ve bakterilerin </a:t>
            </a:r>
            <a:r>
              <a:rPr lang="tr-TR" i="1" dirty="0" err="1"/>
              <a:t>patojenik</a:t>
            </a:r>
            <a:r>
              <a:rPr lang="tr-TR" i="1" dirty="0"/>
              <a:t> büyümesini </a:t>
            </a:r>
            <a:r>
              <a:rPr lang="tr-TR" i="1" dirty="0" err="1"/>
              <a:t>engeller,ağır</a:t>
            </a:r>
            <a:r>
              <a:rPr lang="tr-TR" i="1" dirty="0"/>
              <a:t> metalleri ,</a:t>
            </a:r>
            <a:r>
              <a:rPr lang="tr-TR" i="1" dirty="0" err="1"/>
              <a:t>miko</a:t>
            </a:r>
            <a:r>
              <a:rPr lang="tr-TR" i="1" dirty="0"/>
              <a:t> ve </a:t>
            </a:r>
            <a:r>
              <a:rPr lang="tr-TR" i="1" dirty="0" err="1"/>
              <a:t>endotoksinleri</a:t>
            </a:r>
            <a:r>
              <a:rPr lang="tr-TR" i="1" dirty="0"/>
              <a:t> bağlar. </a:t>
            </a:r>
          </a:p>
          <a:p>
            <a:r>
              <a:rPr lang="tr-TR" i="1" dirty="0"/>
              <a:t>Bağırsaktaki </a:t>
            </a:r>
            <a:r>
              <a:rPr lang="tr-TR" i="1" dirty="0" err="1"/>
              <a:t>pH’ı</a:t>
            </a:r>
            <a:r>
              <a:rPr lang="tr-TR" i="1" dirty="0"/>
              <a:t> dengeler ve sağlıklı </a:t>
            </a:r>
            <a:r>
              <a:rPr lang="tr-TR" i="1" dirty="0" err="1"/>
              <a:t>mikrobiyomu</a:t>
            </a:r>
            <a:r>
              <a:rPr lang="tr-TR" i="1" dirty="0"/>
              <a:t> önemli bir ölçüde destekler. </a:t>
            </a:r>
          </a:p>
          <a:p>
            <a:r>
              <a:rPr lang="tr-TR" i="1" dirty="0"/>
              <a:t>Solucan ve akarlar gibi zararlılara karşı da duyarlılığı azaltan koruyucu bir film oluşturdukları da bilinmektedir.</a:t>
            </a:r>
          </a:p>
          <a:p>
            <a:endParaRPr lang="tr-TR" i="1" dirty="0"/>
          </a:p>
          <a:p>
            <a:endParaRPr lang="tr-TR" dirty="0"/>
          </a:p>
        </p:txBody>
      </p:sp>
      <p:pic>
        <p:nvPicPr>
          <p:cNvPr id="4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0" y="0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7277100" y="5373306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211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HUMICAP®</a:t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HUMICAP® </a:t>
            </a:r>
            <a:r>
              <a:rPr lang="tr-TR" i="1" dirty="0" err="1"/>
              <a:t>terapotik</a:t>
            </a:r>
            <a:r>
              <a:rPr lang="tr-TR" i="1" dirty="0"/>
              <a:t> bir etkiye de sahiptir.</a:t>
            </a:r>
          </a:p>
          <a:p>
            <a:r>
              <a:rPr lang="tr-TR" i="1" dirty="0"/>
              <a:t>Düzenli kullanımda hayvanlar </a:t>
            </a:r>
            <a:r>
              <a:rPr lang="tr-TR" i="1" dirty="0" err="1"/>
              <a:t>ısıya,rüzgara</a:t>
            </a:r>
            <a:r>
              <a:rPr lang="tr-TR" i="1" dirty="0"/>
              <a:t> veya yağmura karşı daha dirençli hale gelirler.</a:t>
            </a:r>
          </a:p>
          <a:p>
            <a:r>
              <a:rPr lang="tr-TR" i="1" dirty="0"/>
              <a:t>Daha iyi </a:t>
            </a:r>
            <a:r>
              <a:rPr lang="tr-TR" i="1" dirty="0" err="1"/>
              <a:t>sindirirler,daha</a:t>
            </a:r>
            <a:r>
              <a:rPr lang="tr-TR" i="1" dirty="0"/>
              <a:t> hızlı büyürler.</a:t>
            </a:r>
          </a:p>
          <a:p>
            <a:r>
              <a:rPr lang="tr-TR" i="1" dirty="0"/>
              <a:t>Şu </a:t>
            </a:r>
            <a:r>
              <a:rPr lang="tr-TR" i="1" dirty="0" err="1"/>
              <a:t>viruslara</a:t>
            </a:r>
            <a:r>
              <a:rPr lang="tr-TR" i="1" dirty="0"/>
              <a:t> karşı:</a:t>
            </a:r>
            <a:endParaRPr lang="tr-TR" b="1" i="1" dirty="0"/>
          </a:p>
          <a:p>
            <a:pPr marL="0" indent="0">
              <a:buNone/>
            </a:pPr>
            <a:r>
              <a:rPr lang="tr-TR" b="1" i="1" dirty="0"/>
              <a:t>    - </a:t>
            </a:r>
            <a:r>
              <a:rPr lang="tr-TR" b="1" i="1" dirty="0" err="1"/>
              <a:t>Herpes</a:t>
            </a:r>
            <a:r>
              <a:rPr lang="tr-TR" b="1" i="1" dirty="0"/>
              <a:t> </a:t>
            </a:r>
            <a:r>
              <a:rPr lang="tr-TR" b="1" i="1" dirty="0" err="1"/>
              <a:t>Simplex</a:t>
            </a:r>
            <a:r>
              <a:rPr lang="tr-TR" b="1" i="1" dirty="0"/>
              <a:t>, </a:t>
            </a:r>
            <a:r>
              <a:rPr lang="tr-TR" b="1" i="1" dirty="0" err="1"/>
              <a:t>Coxsackie</a:t>
            </a:r>
            <a:r>
              <a:rPr lang="tr-TR" b="1" i="1" dirty="0"/>
              <a:t> A9, </a:t>
            </a:r>
            <a:r>
              <a:rPr lang="tr-TR" b="1" i="1" dirty="0" err="1"/>
              <a:t>İnfluenza</a:t>
            </a:r>
            <a:r>
              <a:rPr lang="tr-TR" b="1" i="1" dirty="0"/>
              <a:t> A, </a:t>
            </a:r>
            <a:r>
              <a:rPr lang="tr-TR" b="1" i="1" dirty="0" err="1"/>
              <a:t>Rinovirus</a:t>
            </a:r>
            <a:r>
              <a:rPr lang="tr-TR" b="1" i="1" dirty="0"/>
              <a:t>     </a:t>
            </a:r>
          </a:p>
          <a:p>
            <a:pPr marL="0" indent="0">
              <a:buNone/>
            </a:pPr>
            <a:r>
              <a:rPr lang="tr-TR" b="1" i="1" dirty="0"/>
              <a:t>     1B,Sitomegalovirus, HIV-1 ve HIV-2 </a:t>
            </a:r>
            <a:r>
              <a:rPr lang="tr-TR" i="1" dirty="0"/>
              <a:t>seçici bloke edici etkilidir.</a:t>
            </a:r>
          </a:p>
          <a:p>
            <a:pPr marL="0" indent="0">
              <a:buNone/>
            </a:pPr>
            <a:endParaRPr lang="tr-TR" b="1" i="1" dirty="0"/>
          </a:p>
          <a:p>
            <a:r>
              <a:rPr lang="tr-TR" b="1" dirty="0">
                <a:solidFill>
                  <a:srgbClr val="FF0000"/>
                </a:solidFill>
              </a:rPr>
              <a:t>HUMICAP® </a:t>
            </a:r>
            <a:r>
              <a:rPr lang="tr-TR" i="1" dirty="0" err="1"/>
              <a:t>viruslarla</a:t>
            </a:r>
            <a:r>
              <a:rPr lang="tr-TR" i="1" dirty="0"/>
              <a:t> kompleksler oluşturduğunda </a:t>
            </a:r>
            <a:r>
              <a:rPr lang="tr-TR" i="1" dirty="0" err="1"/>
              <a:t>absorbe</a:t>
            </a:r>
            <a:r>
              <a:rPr lang="tr-TR" i="1" dirty="0"/>
              <a:t> edilmez.</a:t>
            </a:r>
          </a:p>
          <a:p>
            <a:endParaRPr lang="tr-TR" i="1" dirty="0"/>
          </a:p>
          <a:p>
            <a:r>
              <a:rPr lang="tr-TR" b="1" dirty="0">
                <a:solidFill>
                  <a:srgbClr val="FF0000"/>
                </a:solidFill>
              </a:rPr>
              <a:t>HUMICAP® </a:t>
            </a:r>
            <a:r>
              <a:rPr lang="tr-TR" i="1" dirty="0"/>
              <a:t>şap hastalığını tedavi etmek için kullanılmıştır.</a:t>
            </a:r>
          </a:p>
          <a:p>
            <a:pPr marL="0" indent="0">
              <a:buNone/>
            </a:pPr>
            <a:r>
              <a:rPr lang="tr-TR" i="1" dirty="0"/>
              <a:t> 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0" y="0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7254284" y="5394325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66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HUMICAP®</a:t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HUMICAP® </a:t>
            </a:r>
            <a:r>
              <a:rPr lang="tr-TR" i="1" dirty="0"/>
              <a:t>çok iyi bir toksin bağlayıcıdır:</a:t>
            </a:r>
          </a:p>
          <a:p>
            <a:pPr marL="0" indent="0">
              <a:buNone/>
            </a:pPr>
            <a:r>
              <a:rPr lang="tr-TR" b="1" i="1" dirty="0"/>
              <a:t>FB1,</a:t>
            </a:r>
          </a:p>
          <a:p>
            <a:pPr marL="0" indent="0">
              <a:buNone/>
            </a:pPr>
            <a:r>
              <a:rPr lang="tr-TR" b="1" i="1" dirty="0" err="1"/>
              <a:t>AFBt</a:t>
            </a:r>
            <a:r>
              <a:rPr lang="tr-TR" b="1" i="1" dirty="0"/>
              <a:t>,</a:t>
            </a:r>
          </a:p>
          <a:p>
            <a:pPr marL="0" indent="0">
              <a:buNone/>
            </a:pPr>
            <a:r>
              <a:rPr lang="tr-TR" b="1" i="1" dirty="0"/>
              <a:t>OTA,</a:t>
            </a:r>
          </a:p>
          <a:p>
            <a:pPr marL="0" indent="0">
              <a:buNone/>
            </a:pPr>
            <a:r>
              <a:rPr lang="tr-TR" b="1" i="1" dirty="0"/>
              <a:t>DON,</a:t>
            </a:r>
          </a:p>
          <a:p>
            <a:pPr marL="0" indent="0">
              <a:buNone/>
            </a:pPr>
            <a:r>
              <a:rPr lang="tr-TR" b="1" i="1" dirty="0" err="1"/>
              <a:t>Deoksinivalenol</a:t>
            </a:r>
            <a:r>
              <a:rPr lang="tr-TR" b="1" i="1" dirty="0"/>
              <a:t>,</a:t>
            </a:r>
          </a:p>
          <a:p>
            <a:pPr marL="0" indent="0">
              <a:buNone/>
            </a:pPr>
            <a:r>
              <a:rPr lang="tr-TR" b="1" i="1" dirty="0" err="1"/>
              <a:t>Zearalenon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0" y="0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7277100" y="5394325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00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KULLANIM ALANLARI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HUMICAP® </a:t>
            </a:r>
            <a:r>
              <a:rPr lang="tr-TR" i="1" dirty="0"/>
              <a:t>buzağıların her döneminde oluşan ishallerle mücadelede öncelikli olarak kullanılmaktadır.</a:t>
            </a:r>
          </a:p>
          <a:p>
            <a:r>
              <a:rPr lang="tr-TR" b="1" i="1" dirty="0" err="1"/>
              <a:t>Salmonellozis</a:t>
            </a:r>
            <a:r>
              <a:rPr lang="tr-TR" b="1" i="1" dirty="0"/>
              <a:t>, </a:t>
            </a:r>
            <a:r>
              <a:rPr lang="tr-TR" b="1" i="1" dirty="0" err="1"/>
              <a:t>Cryptosporidium</a:t>
            </a:r>
            <a:r>
              <a:rPr lang="tr-TR" b="1" i="1" dirty="0"/>
              <a:t>, </a:t>
            </a:r>
            <a:r>
              <a:rPr lang="tr-TR" b="1" i="1" dirty="0" err="1"/>
              <a:t>Colibasillozis</a:t>
            </a:r>
            <a:r>
              <a:rPr lang="tr-TR" i="1" dirty="0"/>
              <a:t> olgularında tavsiye edilir.</a:t>
            </a:r>
            <a:endParaRPr lang="tr-TR" dirty="0"/>
          </a:p>
          <a:p>
            <a:r>
              <a:rPr lang="tr-TR" b="1" i="1" dirty="0"/>
              <a:t>Geniş spektrumludur;</a:t>
            </a:r>
            <a:endParaRPr lang="tr-TR" dirty="0"/>
          </a:p>
          <a:p>
            <a:pPr marL="0" lvl="0" indent="0">
              <a:buNone/>
            </a:pPr>
            <a:r>
              <a:rPr lang="tr-TR" b="1" i="1" dirty="0"/>
              <a:t>                    -Antioksidan</a:t>
            </a:r>
            <a:endParaRPr lang="tr-TR" dirty="0"/>
          </a:p>
          <a:p>
            <a:pPr marL="0" lvl="0" indent="0">
              <a:buNone/>
            </a:pPr>
            <a:r>
              <a:rPr lang="tr-TR" b="1" i="1" dirty="0"/>
              <a:t>                    -</a:t>
            </a:r>
            <a:r>
              <a:rPr lang="tr-TR" b="1" i="1" dirty="0" err="1"/>
              <a:t>İmmun</a:t>
            </a:r>
            <a:r>
              <a:rPr lang="tr-TR" b="1" i="1" dirty="0"/>
              <a:t> </a:t>
            </a:r>
            <a:r>
              <a:rPr lang="tr-TR" b="1" i="1" dirty="0" err="1"/>
              <a:t>Stimulan</a:t>
            </a:r>
            <a:endParaRPr lang="tr-TR" dirty="0"/>
          </a:p>
          <a:p>
            <a:pPr marL="0" lvl="0" indent="0">
              <a:buNone/>
            </a:pPr>
            <a:r>
              <a:rPr lang="tr-TR" b="1" i="1" dirty="0"/>
              <a:t>                    -</a:t>
            </a:r>
            <a:r>
              <a:rPr lang="tr-TR" b="1" i="1" dirty="0" err="1"/>
              <a:t>Antibakteriyel,Antivirusidal</a:t>
            </a:r>
            <a:endParaRPr lang="tr-TR" dirty="0"/>
          </a:p>
          <a:p>
            <a:pPr marL="0" lvl="0" indent="0">
              <a:buNone/>
            </a:pPr>
            <a:r>
              <a:rPr lang="tr-TR" b="1" i="1" dirty="0"/>
              <a:t>                    -</a:t>
            </a:r>
            <a:r>
              <a:rPr lang="tr-TR" b="1" i="1" dirty="0" err="1"/>
              <a:t>Antidiaretik</a:t>
            </a:r>
            <a:endParaRPr lang="tr-TR" dirty="0"/>
          </a:p>
          <a:p>
            <a:pPr marL="0" lvl="0" indent="0">
              <a:buNone/>
            </a:pPr>
            <a:r>
              <a:rPr lang="tr-TR" b="1" i="1" dirty="0"/>
              <a:t>                    -Bağırsak koruyucu</a:t>
            </a:r>
            <a:endParaRPr lang="tr-TR" dirty="0"/>
          </a:p>
          <a:p>
            <a:pPr marL="0" lvl="0" indent="0">
              <a:buNone/>
            </a:pPr>
            <a:r>
              <a:rPr lang="tr-TR" b="1" i="1" dirty="0"/>
              <a:t>                    -Verim Arttırıcı</a:t>
            </a:r>
            <a:endParaRPr lang="tr-TR" dirty="0"/>
          </a:p>
          <a:p>
            <a:pPr marL="0" lvl="0" indent="0">
              <a:buNone/>
            </a:pPr>
            <a:r>
              <a:rPr lang="tr-TR" b="1" i="1" dirty="0"/>
              <a:t>                    -</a:t>
            </a:r>
            <a:r>
              <a:rPr lang="tr-TR" b="1" i="1" dirty="0" err="1"/>
              <a:t>Antifungal</a:t>
            </a:r>
            <a:endParaRPr lang="tr-TR" dirty="0"/>
          </a:p>
          <a:p>
            <a:pPr marL="0" lvl="0" indent="0">
              <a:buNone/>
            </a:pPr>
            <a:r>
              <a:rPr lang="tr-TR" b="1" i="1" dirty="0"/>
              <a:t>                    -</a:t>
            </a:r>
            <a:r>
              <a:rPr lang="tr-TR" b="1" i="1" dirty="0" err="1"/>
              <a:t>Antiparaziter</a:t>
            </a:r>
            <a:endParaRPr lang="tr-TR" dirty="0"/>
          </a:p>
          <a:p>
            <a:pPr marL="0" indent="0">
              <a:buNone/>
            </a:pPr>
            <a:r>
              <a:rPr lang="tr-TR" b="1" i="1" dirty="0"/>
              <a:t>                    -</a:t>
            </a:r>
            <a:r>
              <a:rPr lang="tr-TR" b="1" i="1" dirty="0" err="1"/>
              <a:t>Sedatif</a:t>
            </a:r>
            <a:endParaRPr lang="tr-TR" dirty="0"/>
          </a:p>
        </p:txBody>
      </p:sp>
      <p:pic>
        <p:nvPicPr>
          <p:cNvPr id="4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0" y="0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7274860" y="5395501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5390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HEDEF TÜRLER VE DOZ 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tr-TR" b="1" i="1" dirty="0"/>
              <a:t>Buzağılarda ağız sütünden hemen sonra sütten kesilene kadar 25-50 ml / gün</a:t>
            </a:r>
            <a:r>
              <a:rPr lang="tr-TR" dirty="0"/>
              <a:t> (</a:t>
            </a:r>
            <a:r>
              <a:rPr lang="tr-TR" b="1" i="1" dirty="0"/>
              <a:t>ishal durumunda </a:t>
            </a:r>
            <a:r>
              <a:rPr lang="tr-TR" b="1" i="1" dirty="0" err="1"/>
              <a:t>max</a:t>
            </a:r>
            <a:r>
              <a:rPr lang="tr-TR" b="1" i="1" dirty="0"/>
              <a:t> 100 ml / gün)</a:t>
            </a:r>
            <a:endParaRPr lang="tr-TR" dirty="0"/>
          </a:p>
          <a:p>
            <a:pPr lvl="0"/>
            <a:r>
              <a:rPr lang="tr-TR" b="1" i="1" dirty="0"/>
              <a:t>İneklerde ve Danalarda TMR içine 1L / 1 ton yem / gün</a:t>
            </a:r>
            <a:r>
              <a:rPr lang="tr-TR" dirty="0"/>
              <a:t>(</a:t>
            </a:r>
            <a:r>
              <a:rPr lang="tr-TR" b="1" i="1" dirty="0"/>
              <a:t>hastalık durumlarında 200-500 ml  / Sığır / gün oral)</a:t>
            </a:r>
            <a:endParaRPr lang="tr-TR" dirty="0"/>
          </a:p>
          <a:p>
            <a:pPr lvl="0"/>
            <a:r>
              <a:rPr lang="tr-TR" b="1" i="1" dirty="0"/>
              <a:t>Koyun ve Keçilerde 20 ml / gün oral</a:t>
            </a:r>
            <a:endParaRPr lang="tr-TR" dirty="0"/>
          </a:p>
          <a:p>
            <a:r>
              <a:rPr lang="tr-TR" b="1" i="1" dirty="0"/>
              <a:t>Kuzularda 5 ml / gün oral                                          </a:t>
            </a:r>
            <a:endParaRPr lang="tr-TR" dirty="0"/>
          </a:p>
          <a:p>
            <a:pPr lvl="0"/>
            <a:r>
              <a:rPr lang="tr-TR" b="1" i="1" dirty="0"/>
              <a:t>Atlarda 200-500 ml  / gün oral </a:t>
            </a:r>
            <a:endParaRPr lang="tr-TR" dirty="0"/>
          </a:p>
          <a:p>
            <a:pPr lvl="0"/>
            <a:r>
              <a:rPr lang="tr-TR" b="1" i="1" dirty="0"/>
              <a:t>Köpeklerde 10-20 cc / gün oral </a:t>
            </a:r>
            <a:endParaRPr lang="tr-TR" dirty="0"/>
          </a:p>
          <a:p>
            <a:pPr lvl="0"/>
            <a:r>
              <a:rPr lang="tr-TR" b="1" i="1" dirty="0"/>
              <a:t>Kedilerde 2-5 cc / gün oral</a:t>
            </a:r>
            <a:endParaRPr lang="tr-TR" dirty="0"/>
          </a:p>
          <a:p>
            <a:pPr lvl="0"/>
            <a:r>
              <a:rPr lang="tr-TR" b="1" i="1" dirty="0"/>
              <a:t>Kanatlılarda 1 ton içme suyuna 0,5 L gün oral</a:t>
            </a:r>
            <a:endParaRPr lang="tr-TR" dirty="0"/>
          </a:p>
          <a:p>
            <a:pPr lvl="0"/>
            <a:r>
              <a:rPr lang="tr-TR" b="1" i="1" dirty="0"/>
              <a:t>Balıklarda 1 ton suya günlük 100 ml banyo</a:t>
            </a:r>
            <a:endParaRPr lang="tr-TR" dirty="0"/>
          </a:p>
          <a:p>
            <a:r>
              <a:rPr lang="tr-TR" b="1" i="1" dirty="0"/>
              <a:t>Balık yemlerinde 1 ton yeme 3-4 L </a:t>
            </a:r>
            <a:endParaRPr lang="tr-TR" dirty="0"/>
          </a:p>
        </p:txBody>
      </p:sp>
      <p:pic>
        <p:nvPicPr>
          <p:cNvPr id="12" name="Resim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0" y="0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Resim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7277100" y="5394325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1665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DİKKAT EDİLECEK HUSUSLAR</a:t>
            </a:r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HUMICAP® </a:t>
            </a:r>
            <a:r>
              <a:rPr lang="tr-TR" i="1" dirty="0"/>
              <a:t>baziktir,(</a:t>
            </a:r>
            <a:r>
              <a:rPr lang="tr-TR" i="1" dirty="0" err="1"/>
              <a:t>pH</a:t>
            </a:r>
            <a:r>
              <a:rPr lang="tr-TR" i="1" dirty="0"/>
              <a:t> 9)sütü ya da mamayı </a:t>
            </a:r>
            <a:r>
              <a:rPr lang="tr-TR" i="1" dirty="0" err="1"/>
              <a:t>bozmaz.Buzağılarda</a:t>
            </a:r>
            <a:r>
              <a:rPr lang="tr-TR" i="1" dirty="0"/>
              <a:t> süt ve mama ile rahatlıkla </a:t>
            </a:r>
            <a:r>
              <a:rPr lang="tr-TR" i="1" dirty="0" err="1"/>
              <a:t>verilebilir.İstenirse</a:t>
            </a:r>
            <a:r>
              <a:rPr lang="tr-TR" i="1" dirty="0"/>
              <a:t> direkt ağızdan da </a:t>
            </a:r>
            <a:r>
              <a:rPr lang="tr-TR" i="1" dirty="0" err="1"/>
              <a:t>içirilebilir,tadı</a:t>
            </a:r>
            <a:r>
              <a:rPr lang="tr-TR" i="1" dirty="0"/>
              <a:t> nahoş değildir.</a:t>
            </a:r>
          </a:p>
          <a:p>
            <a:r>
              <a:rPr lang="tr-TR" i="1" dirty="0" err="1"/>
              <a:t>Sütde</a:t>
            </a:r>
            <a:r>
              <a:rPr lang="tr-TR" i="1" dirty="0"/>
              <a:t> ve mamada hızlıca ve homojen dağılır.</a:t>
            </a:r>
          </a:p>
          <a:p>
            <a:r>
              <a:rPr lang="tr-TR" i="1" dirty="0"/>
              <a:t>Buzağılarda günlük doz 100 ml </a:t>
            </a:r>
            <a:r>
              <a:rPr lang="tr-TR" i="1" dirty="0" err="1"/>
              <a:t>yi</a:t>
            </a:r>
            <a:r>
              <a:rPr lang="tr-TR" i="1" dirty="0"/>
              <a:t> aşmamalıdır.</a:t>
            </a:r>
          </a:p>
          <a:p>
            <a:r>
              <a:rPr lang="tr-TR" i="1" dirty="0"/>
              <a:t>Sabah ve akşam sütlerine ya da mamalarına 25 ml X 2 öğün şeklinde önerilir.</a:t>
            </a:r>
          </a:p>
          <a:p>
            <a:r>
              <a:rPr lang="tr-TR" i="1" dirty="0" err="1"/>
              <a:t>Toksisitesi</a:t>
            </a:r>
            <a:r>
              <a:rPr lang="tr-TR" i="1" dirty="0"/>
              <a:t> </a:t>
            </a:r>
            <a:r>
              <a:rPr lang="tr-TR" i="1" dirty="0" err="1"/>
              <a:t>yoktur,hiçbir</a:t>
            </a:r>
            <a:r>
              <a:rPr lang="tr-TR" i="1" dirty="0"/>
              <a:t> ilaç ile geçimsizliği </a:t>
            </a:r>
            <a:r>
              <a:rPr lang="tr-TR" i="1" dirty="0" err="1"/>
              <a:t>yoktur.Et</a:t>
            </a:r>
            <a:r>
              <a:rPr lang="tr-TR" i="1" dirty="0"/>
              <a:t> ya da </a:t>
            </a:r>
            <a:r>
              <a:rPr lang="tr-TR" i="1" dirty="0" err="1"/>
              <a:t>sütde</a:t>
            </a:r>
            <a:r>
              <a:rPr lang="tr-TR" i="1" dirty="0"/>
              <a:t> kalıntı bırakmaz. </a:t>
            </a:r>
            <a:r>
              <a:rPr lang="tr-TR" b="1" dirty="0">
                <a:solidFill>
                  <a:srgbClr val="FF0000"/>
                </a:solidFill>
              </a:rPr>
              <a:t>HUMICAP® </a:t>
            </a:r>
            <a:r>
              <a:rPr lang="tr-TR" i="1" dirty="0"/>
              <a:t>kullanıldığı sürece dışkılar siyah renkli </a:t>
            </a:r>
            <a:r>
              <a:rPr lang="tr-TR" i="1" dirty="0" err="1"/>
              <a:t>olacaktır,bu</a:t>
            </a:r>
            <a:r>
              <a:rPr lang="tr-TR" i="1" dirty="0"/>
              <a:t> korkulacak bir durum değildir.</a:t>
            </a:r>
          </a:p>
          <a:p>
            <a:r>
              <a:rPr lang="tr-TR" i="1" dirty="0"/>
              <a:t>Buzağılarda en kritik ilk 15 günde kullanımı özellikle tavsiye edilir.</a:t>
            </a:r>
          </a:p>
          <a:p>
            <a:pPr marL="0" indent="0">
              <a:buNone/>
            </a:pPr>
            <a:endParaRPr lang="tr-TR" i="1" dirty="0"/>
          </a:p>
          <a:p>
            <a:endParaRPr lang="tr-TR" i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647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AMBALAJ ŞEKİLLERİ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b="1" i="1" dirty="0"/>
              <a:t>1 L– 5 L  Plastik ambalajlarda</a:t>
            </a:r>
            <a:endParaRPr lang="tr-TR" dirty="0"/>
          </a:p>
          <a:p>
            <a:r>
              <a:rPr lang="tr-TR" b="1" i="1" dirty="0"/>
              <a:t>20 L  Bidonlarda   </a:t>
            </a:r>
            <a:endParaRPr lang="tr-TR" dirty="0"/>
          </a:p>
          <a:p>
            <a:r>
              <a:rPr lang="tr-TR" b="1" i="1" dirty="0"/>
              <a:t>1 ton IBC Tanklarda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0" y="0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0" b="-436"/>
          <a:stretch>
            <a:fillRect/>
          </a:stretch>
        </p:blipFill>
        <p:spPr bwMode="auto">
          <a:xfrm>
            <a:off x="7277100" y="5417221"/>
            <a:ext cx="1866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514654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549</Words>
  <Application>Microsoft Office PowerPoint</Application>
  <PresentationFormat>Ekran Gösterisi (4:3)</PresentationFormat>
  <Paragraphs>78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HUMICAP® </vt:lpstr>
      <vt:lpstr>HUMICAP® </vt:lpstr>
      <vt:lpstr>HUMICAP® </vt:lpstr>
      <vt:lpstr>HUMICAP® </vt:lpstr>
      <vt:lpstr>HUMICAP® </vt:lpstr>
      <vt:lpstr>KULLANIM ALANLARI</vt:lpstr>
      <vt:lpstr>HEDEF TÜRLER VE DOZ </vt:lpstr>
      <vt:lpstr>DİKKAT EDİLECEK HUSUSLAR</vt:lpstr>
      <vt:lpstr>AMBALAJ ŞEKİLLERİ</vt:lpstr>
      <vt:lpstr>DURVET İLAÇ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HUMICAP®</dc:title>
  <dc:creator>Ender</dc:creator>
  <cp:lastModifiedBy>Asus</cp:lastModifiedBy>
  <cp:revision>19</cp:revision>
  <dcterms:created xsi:type="dcterms:W3CDTF">2023-01-04T11:03:11Z</dcterms:created>
  <dcterms:modified xsi:type="dcterms:W3CDTF">2024-05-20T12:25:09Z</dcterms:modified>
</cp:coreProperties>
</file>